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53AF-4E49-4EA5-9741-80BA2F30A744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115F-721A-40BF-BECF-9A999F4F6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7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53AF-4E49-4EA5-9741-80BA2F30A744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115F-721A-40BF-BECF-9A999F4F6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78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53AF-4E49-4EA5-9741-80BA2F30A744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115F-721A-40BF-BECF-9A999F4F6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0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53AF-4E49-4EA5-9741-80BA2F30A744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115F-721A-40BF-BECF-9A999F4F6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77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53AF-4E49-4EA5-9741-80BA2F30A744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115F-721A-40BF-BECF-9A999F4F6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1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53AF-4E49-4EA5-9741-80BA2F30A744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115F-721A-40BF-BECF-9A999F4F6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09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53AF-4E49-4EA5-9741-80BA2F30A744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115F-721A-40BF-BECF-9A999F4F6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2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53AF-4E49-4EA5-9741-80BA2F30A744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115F-721A-40BF-BECF-9A999F4F6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3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53AF-4E49-4EA5-9741-80BA2F30A744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115F-721A-40BF-BECF-9A999F4F6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29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53AF-4E49-4EA5-9741-80BA2F30A744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115F-721A-40BF-BECF-9A999F4F6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25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53AF-4E49-4EA5-9741-80BA2F30A744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115F-721A-40BF-BECF-9A999F4F6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89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353AF-4E49-4EA5-9741-80BA2F30A744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8115F-721A-40BF-BECF-9A999F4F6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2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9" Type="http://schemas.openxmlformats.org/officeDocument/2006/relationships/slide" Target="slide61.xml"/><Relationship Id="rId21" Type="http://schemas.openxmlformats.org/officeDocument/2006/relationships/slide" Target="slide20.xml"/><Relationship Id="rId34" Type="http://schemas.openxmlformats.org/officeDocument/2006/relationships/slide" Target="slide33.xml"/><Relationship Id="rId42" Type="http://schemas.openxmlformats.org/officeDocument/2006/relationships/slide" Target="slide58.xml"/><Relationship Id="rId47" Type="http://schemas.openxmlformats.org/officeDocument/2006/relationships/slide" Target="slide53.xml"/><Relationship Id="rId50" Type="http://schemas.openxmlformats.org/officeDocument/2006/relationships/slide" Target="slide50.xml"/><Relationship Id="rId55" Type="http://schemas.openxmlformats.org/officeDocument/2006/relationships/slide" Target="slide45.xml"/><Relationship Id="rId63" Type="http://schemas.openxmlformats.org/officeDocument/2006/relationships/slide" Target="slide37.xml"/><Relationship Id="rId7" Type="http://schemas.openxmlformats.org/officeDocument/2006/relationships/slide" Target="slide4.xml"/><Relationship Id="rId2" Type="http://schemas.openxmlformats.org/officeDocument/2006/relationships/image" Target="../media/image1.png"/><Relationship Id="rId16" Type="http://schemas.openxmlformats.org/officeDocument/2006/relationships/slide" Target="slide15.xml"/><Relationship Id="rId29" Type="http://schemas.openxmlformats.org/officeDocument/2006/relationships/slide" Target="slide28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32" Type="http://schemas.openxmlformats.org/officeDocument/2006/relationships/slide" Target="slide31.xml"/><Relationship Id="rId37" Type="http://schemas.openxmlformats.org/officeDocument/2006/relationships/slide" Target="slide36.xml"/><Relationship Id="rId40" Type="http://schemas.openxmlformats.org/officeDocument/2006/relationships/slide" Target="slide60.xml"/><Relationship Id="rId45" Type="http://schemas.openxmlformats.org/officeDocument/2006/relationships/slide" Target="slide55.xml"/><Relationship Id="rId53" Type="http://schemas.openxmlformats.org/officeDocument/2006/relationships/slide" Target="slide47.xml"/><Relationship Id="rId58" Type="http://schemas.openxmlformats.org/officeDocument/2006/relationships/slide" Target="slide42.xml"/><Relationship Id="rId5" Type="http://schemas.openxmlformats.org/officeDocument/2006/relationships/slide" Target="slide6.xml"/><Relationship Id="rId61" Type="http://schemas.openxmlformats.org/officeDocument/2006/relationships/slide" Target="slide39.xml"/><Relationship Id="rId19" Type="http://schemas.openxmlformats.org/officeDocument/2006/relationships/slide" Target="slide1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slide" Target="slide29.xml"/><Relationship Id="rId35" Type="http://schemas.openxmlformats.org/officeDocument/2006/relationships/slide" Target="slide34.xml"/><Relationship Id="rId43" Type="http://schemas.openxmlformats.org/officeDocument/2006/relationships/slide" Target="slide57.xml"/><Relationship Id="rId48" Type="http://schemas.openxmlformats.org/officeDocument/2006/relationships/slide" Target="slide52.xml"/><Relationship Id="rId56" Type="http://schemas.openxmlformats.org/officeDocument/2006/relationships/slide" Target="slide44.xml"/><Relationship Id="rId8" Type="http://schemas.openxmlformats.org/officeDocument/2006/relationships/slide" Target="slide7.xml"/><Relationship Id="rId51" Type="http://schemas.openxmlformats.org/officeDocument/2006/relationships/slide" Target="slide49.xml"/><Relationship Id="rId3" Type="http://schemas.openxmlformats.org/officeDocument/2006/relationships/slide" Target="slide2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33" Type="http://schemas.openxmlformats.org/officeDocument/2006/relationships/slide" Target="slide32.xml"/><Relationship Id="rId38" Type="http://schemas.openxmlformats.org/officeDocument/2006/relationships/slide" Target="slide62.xml"/><Relationship Id="rId46" Type="http://schemas.openxmlformats.org/officeDocument/2006/relationships/slide" Target="slide54.xml"/><Relationship Id="rId59" Type="http://schemas.openxmlformats.org/officeDocument/2006/relationships/slide" Target="slide41.xml"/><Relationship Id="rId20" Type="http://schemas.openxmlformats.org/officeDocument/2006/relationships/slide" Target="slide19.xml"/><Relationship Id="rId41" Type="http://schemas.openxmlformats.org/officeDocument/2006/relationships/slide" Target="slide59.xml"/><Relationship Id="rId54" Type="http://schemas.openxmlformats.org/officeDocument/2006/relationships/slide" Target="slide46.xml"/><Relationship Id="rId6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36" Type="http://schemas.openxmlformats.org/officeDocument/2006/relationships/slide" Target="slide35.xml"/><Relationship Id="rId49" Type="http://schemas.openxmlformats.org/officeDocument/2006/relationships/slide" Target="slide51.xml"/><Relationship Id="rId57" Type="http://schemas.openxmlformats.org/officeDocument/2006/relationships/slide" Target="slide43.xml"/><Relationship Id="rId10" Type="http://schemas.openxmlformats.org/officeDocument/2006/relationships/slide" Target="slide9.xml"/><Relationship Id="rId31" Type="http://schemas.openxmlformats.org/officeDocument/2006/relationships/slide" Target="slide30.xml"/><Relationship Id="rId44" Type="http://schemas.openxmlformats.org/officeDocument/2006/relationships/slide" Target="slide56.xml"/><Relationship Id="rId52" Type="http://schemas.openxmlformats.org/officeDocument/2006/relationships/slide" Target="slide48.xml"/><Relationship Id="rId60" Type="http://schemas.openxmlformats.org/officeDocument/2006/relationships/slide" Target="slide40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9" Type="http://schemas.openxmlformats.org/officeDocument/2006/relationships/slide" Target="slide62.xml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42" Type="http://schemas.openxmlformats.org/officeDocument/2006/relationships/slide" Target="slide59.xml"/><Relationship Id="rId47" Type="http://schemas.openxmlformats.org/officeDocument/2006/relationships/slide" Target="slide54.xml"/><Relationship Id="rId50" Type="http://schemas.openxmlformats.org/officeDocument/2006/relationships/slide" Target="slide51.xml"/><Relationship Id="rId55" Type="http://schemas.openxmlformats.org/officeDocument/2006/relationships/slide" Target="slide46.xml"/><Relationship Id="rId63" Type="http://schemas.openxmlformats.org/officeDocument/2006/relationships/slide" Target="slide38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9" Type="http://schemas.openxmlformats.org/officeDocument/2006/relationships/slide" Target="slide27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61.xml"/><Relationship Id="rId45" Type="http://schemas.openxmlformats.org/officeDocument/2006/relationships/slide" Target="slide56.xml"/><Relationship Id="rId53" Type="http://schemas.openxmlformats.org/officeDocument/2006/relationships/slide" Target="slide48.xml"/><Relationship Id="rId58" Type="http://schemas.openxmlformats.org/officeDocument/2006/relationships/slide" Target="slide43.xml"/><Relationship Id="rId5" Type="http://schemas.openxmlformats.org/officeDocument/2006/relationships/slide" Target="slide3.xml"/><Relationship Id="rId61" Type="http://schemas.openxmlformats.org/officeDocument/2006/relationships/slide" Target="slide40.xml"/><Relationship Id="rId1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Relationship Id="rId43" Type="http://schemas.openxmlformats.org/officeDocument/2006/relationships/slide" Target="slide58.xml"/><Relationship Id="rId48" Type="http://schemas.openxmlformats.org/officeDocument/2006/relationships/slide" Target="slide53.xml"/><Relationship Id="rId56" Type="http://schemas.openxmlformats.org/officeDocument/2006/relationships/slide" Target="slide45.xml"/><Relationship Id="rId64" Type="http://schemas.openxmlformats.org/officeDocument/2006/relationships/slide" Target="slide37.xml"/><Relationship Id="rId8" Type="http://schemas.openxmlformats.org/officeDocument/2006/relationships/slide" Target="slide4.xml"/><Relationship Id="rId51" Type="http://schemas.openxmlformats.org/officeDocument/2006/relationships/slide" Target="slide50.xml"/><Relationship Id="rId3" Type="http://schemas.openxmlformats.org/officeDocument/2006/relationships/slide" Target="slide1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55.xml"/><Relationship Id="rId59" Type="http://schemas.openxmlformats.org/officeDocument/2006/relationships/slide" Target="slide42.xml"/><Relationship Id="rId20" Type="http://schemas.openxmlformats.org/officeDocument/2006/relationships/slide" Target="slide18.xml"/><Relationship Id="rId41" Type="http://schemas.openxmlformats.org/officeDocument/2006/relationships/slide" Target="slide60.xml"/><Relationship Id="rId54" Type="http://schemas.openxmlformats.org/officeDocument/2006/relationships/slide" Target="slide47.xml"/><Relationship Id="rId6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slide" Target="slide34.xml"/><Relationship Id="rId49" Type="http://schemas.openxmlformats.org/officeDocument/2006/relationships/slide" Target="slide52.xml"/><Relationship Id="rId57" Type="http://schemas.openxmlformats.org/officeDocument/2006/relationships/slide" Target="slide44.xml"/><Relationship Id="rId10" Type="http://schemas.openxmlformats.org/officeDocument/2006/relationships/slide" Target="slide8.xml"/><Relationship Id="rId31" Type="http://schemas.openxmlformats.org/officeDocument/2006/relationships/slide" Target="slide29.xml"/><Relationship Id="rId44" Type="http://schemas.openxmlformats.org/officeDocument/2006/relationships/slide" Target="slide57.xml"/><Relationship Id="rId52" Type="http://schemas.openxmlformats.org/officeDocument/2006/relationships/slide" Target="slide49.xml"/><Relationship Id="rId60" Type="http://schemas.openxmlformats.org/officeDocument/2006/relationships/slide" Target="slide41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  <a:hlinkHover r:id="rId4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настраиваемая 1">
            <a:hlinkClick r:id="" action="ppaction://noaction" highlightClick="1"/>
            <a:hlinkHover r:id="rId5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469981" y="32980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5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6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9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40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3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5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7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8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65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5677531" y="3508757"/>
            <a:ext cx="2093797" cy="400110"/>
          </a:xfrm>
          <a:prstGeom prst="wedgeRectCallout">
            <a:avLst>
              <a:gd name="adj1" fmla="val 9444"/>
              <a:gd name="adj2" fmla="val -118748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Обгон и расхождение судов и составов запрещены.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5209096" y="3542461"/>
            <a:ext cx="2093797" cy="400110"/>
          </a:xfrm>
          <a:prstGeom prst="wedgeRectCallout">
            <a:avLst>
              <a:gd name="adj1" fmla="val 27524"/>
              <a:gd name="adj2" fmla="val -123859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Обгон и расхождение судов и составов запрещены.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7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5603631" y="3712542"/>
            <a:ext cx="3421185" cy="1015663"/>
          </a:xfrm>
          <a:prstGeom prst="wedgeRectCallout">
            <a:avLst>
              <a:gd name="adj1" fmla="val -19057"/>
              <a:gd name="adj2" fmla="val -94115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Судовой ход стеснен песчаными отмелями и косами, на участке действует прижимное течение, </a:t>
            </a:r>
            <a:r>
              <a:rPr lang="ru-RU" sz="1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просматриваемость</a:t>
            </a:r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судового хода ограничена. Обнаружение судов происходит на короткой дистанции. Расхождение и обгон крупнотоннажных судов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5720454" y="3521706"/>
            <a:ext cx="2210207" cy="400110"/>
          </a:xfrm>
          <a:prstGeom prst="wedgeRectCallout">
            <a:avLst>
              <a:gd name="adj1" fmla="val -11849"/>
              <a:gd name="adj2" fmla="val -125824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Обгон и расхождение судов и составов запрещены.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9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5418157" y="3643668"/>
            <a:ext cx="3482589" cy="1015663"/>
          </a:xfrm>
          <a:prstGeom prst="wedgeRectCallout">
            <a:avLst>
              <a:gd name="adj1" fmla="val -22372"/>
              <a:gd name="adj2" fmla="val -88488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Судовой ход стеснен песчаными отмелями и косами, на участке действует прижимное течение, </a:t>
            </a:r>
            <a:r>
              <a:rPr lang="ru-RU" sz="1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просматриваемость</a:t>
            </a:r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судового хода ограничена. Обнаружение судов происходит на короткой дистанции. Расхождение и обгон крупнотоннажных судов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2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5649688" y="3652506"/>
            <a:ext cx="2942839" cy="400110"/>
          </a:xfrm>
          <a:prstGeom prst="wedgeRectCallout">
            <a:avLst>
              <a:gd name="adj1" fmla="val -31970"/>
              <a:gd name="adj2" fmla="val -123086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Расхождение и обгон крупнотоннажных судов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4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4282485" y="3676441"/>
            <a:ext cx="2942839" cy="400110"/>
          </a:xfrm>
          <a:prstGeom prst="wedgeRectCallout">
            <a:avLst>
              <a:gd name="adj1" fmla="val 11019"/>
              <a:gd name="adj2" fmla="val -119049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Расхождение и обгон крупнотоннажных судов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5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4309349" y="3662275"/>
            <a:ext cx="2333239" cy="400110"/>
          </a:xfrm>
          <a:prstGeom prst="wedgeRectCallout">
            <a:avLst>
              <a:gd name="adj1" fmla="val 22137"/>
              <a:gd name="adj2" fmla="val -118032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Обгон и расхождение судов и составов запрещены.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5243288" y="3644645"/>
            <a:ext cx="3482589" cy="1015663"/>
          </a:xfrm>
          <a:prstGeom prst="wedgeRectCallout">
            <a:avLst>
              <a:gd name="adj1" fmla="val -33901"/>
              <a:gd name="adj2" fmla="val -73868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Судовой ход стеснен песчаными отмелями и косами, на участке действует прижимное течение, </a:t>
            </a:r>
            <a:r>
              <a:rPr lang="ru-RU" sz="1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просматриваемость</a:t>
            </a:r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судового хода ограничена. Обнаружение судов происходит на короткой дистанции. Расхождение и обгон крупнотоннажных судов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1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3355511" y="3675208"/>
            <a:ext cx="2933920" cy="553998"/>
          </a:xfrm>
          <a:prstGeom prst="wedgeRectCallout">
            <a:avLst>
              <a:gd name="adj1" fmla="val 27034"/>
              <a:gd name="adj2" fmla="val -97934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Обгон и расхождение судов и составов запрещены. Движение крупнотоннажных судов на пониженной скорости.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6935522" y="3658497"/>
            <a:ext cx="1776678" cy="553998"/>
          </a:xfrm>
          <a:prstGeom prst="wedgeRectCallout">
            <a:avLst>
              <a:gd name="adj1" fmla="val 32005"/>
              <a:gd name="adj2" fmla="val -113220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Обгон и расхождение судов и составов запрещены.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Управляющая кнопка: настраиваемая 131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Управляющая кнопка: настраиваемая 132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Управляющая кнопка: настраиваемая 133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Управляющая кнопка: настраиваемая 134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Управляющая кнопка: настраиваемая 135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Управляющая кнопка: настраиваемая 136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Управляющая кнопка: настраиваемая 137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Управляющая кнопка: настраиваемая 138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Управляющая кнопка: настраиваемая 139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Управляющая кнопка: настраиваемая 140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Управляющая кнопка: настраиваемая 141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Управляющая кнопка: настраиваемая 142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Управляющая кнопка: настраиваемая 143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Управляющая кнопка: настраиваемая 144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Управляющая кнопка: настраиваемая 145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Управляющая кнопка: настраиваемая 146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Управляющая кнопка: настраиваемая 147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Управляющая кнопка: настраиваемая 148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Управляющая кнопка: настраиваемая 149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Управляющая кнопка: настраиваемая 150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Управляющая кнопка: настраиваемая 151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Управляющая кнопка: настраиваемая 152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Управляющая кнопка: настраиваемая 153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Управляющая кнопка: настраиваемая 154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Управляющая кнопка: настраиваемая 155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Управляющая кнопка: настраиваемая 156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Управляющая кнопка: настраиваемая 157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Управляющая кнопка: настраиваемая 158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Управляющая кнопка: настраиваемая 159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Управляющая кнопка: настраиваемая 160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Управляющая кнопка: настраиваемая 161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Управляющая кнопка: настраиваемая 162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Управляющая кнопка: настраиваемая 163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Управляющая кнопка: настраиваемая 164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Управляющая кнопка: настраиваемая 165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Управляющая кнопка: настраиваемая 166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Управляющая кнопка: настраиваемая 167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Управляющая кнопка: настраиваемая 168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Управляющая кнопка: настраиваемая 169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Управляющая кнопка: настраиваемая 170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Управляющая кнопка: настраиваемая 171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Управляющая кнопка: настраиваемая 172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Управляющая кнопка: настраиваемая 173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Управляющая кнопка: настраиваемая 174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Управляющая кнопка: настраиваемая 175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Управляющая кнопка: настраиваемая 176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Управляющая кнопка: настраиваемая 177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Управляющая кнопка: настраиваемая 178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Управляющая кнопка: настраиваемая 179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Управляющая кнопка: настраиваемая 180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Управляющая кнопка: настраиваемая 181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Управляющая кнопка: настраиваемая 182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Управляющая кнопка: настраиваемая 183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Управляющая кнопка: настраиваемая 184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Управляющая кнопка: настраиваемая 185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Управляющая кнопка: настраиваемая 186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Управляющая кнопка: настраиваемая 187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Управляющая кнопка: настраиваемая 188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Управляющая кнопка: настраиваемая 189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Управляющая кнопка: настраиваемая 190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Управляющая кнопка: настраиваемая 191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3355511" y="3626673"/>
            <a:ext cx="2556339" cy="553998"/>
          </a:xfrm>
          <a:prstGeom prst="wedgeRectCallout">
            <a:avLst>
              <a:gd name="adj1" fmla="val 32281"/>
              <a:gd name="adj2" fmla="val -107079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Движение крупнотоннажных судов на пониженной скорости, не создавая волнение.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3791708" y="3549496"/>
            <a:ext cx="2127714" cy="553998"/>
          </a:xfrm>
          <a:prstGeom prst="wedgeRectCallout">
            <a:avLst>
              <a:gd name="adj1" fmla="val 24026"/>
              <a:gd name="adj2" fmla="val -92341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Расхождение и обгон крупнотоннажных судов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5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3779986" y="3660865"/>
            <a:ext cx="2127714" cy="553998"/>
          </a:xfrm>
          <a:prstGeom prst="wedgeRectCallout">
            <a:avLst>
              <a:gd name="adj1" fmla="val 18515"/>
              <a:gd name="adj2" fmla="val -112443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Расхождение и обгон крупнотоннажных судов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1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3796104" y="3592481"/>
            <a:ext cx="2127714" cy="553998"/>
          </a:xfrm>
          <a:prstGeom prst="wedgeRectCallout">
            <a:avLst>
              <a:gd name="adj1" fmla="val -24850"/>
              <a:gd name="adj2" fmla="val -97632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Расхождение и обгон крупнотоннажных судов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3508142" y="3692138"/>
            <a:ext cx="2127714" cy="400110"/>
          </a:xfrm>
          <a:prstGeom prst="wedgeRectCallout">
            <a:avLst>
              <a:gd name="adj1" fmla="val -19512"/>
              <a:gd name="adj2" fmla="val -122352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Обгон и расхождение судов и составов запрещены.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18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3174767" y="3744892"/>
            <a:ext cx="2127714" cy="400110"/>
          </a:xfrm>
          <a:prstGeom prst="wedgeRectCallout">
            <a:avLst>
              <a:gd name="adj1" fmla="val -16481"/>
              <a:gd name="adj2" fmla="val -146708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Обгон и расхождение судов и составов запрещены.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3142528" y="3725109"/>
            <a:ext cx="2127714" cy="400110"/>
          </a:xfrm>
          <a:prstGeom prst="wedgeRectCallout">
            <a:avLst>
              <a:gd name="adj1" fmla="val -21854"/>
              <a:gd name="adj2" fmla="val -135989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Обгон и расхождение судов и составов запрещены.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3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1535228" y="2916217"/>
            <a:ext cx="2127714" cy="400110"/>
          </a:xfrm>
          <a:prstGeom prst="wedgeRectCallout">
            <a:avLst>
              <a:gd name="adj1" fmla="val 41473"/>
              <a:gd name="adj2" fmla="val 101277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Обгон и расхождение судов и составов запрещены.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455637" y="2498988"/>
            <a:ext cx="3124462" cy="861774"/>
          </a:xfrm>
          <a:prstGeom prst="wedgeRectCallout">
            <a:avLst>
              <a:gd name="adj1" fmla="val 41247"/>
              <a:gd name="adj2" fmla="val 72010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участке действует прижимное течение, </a:t>
            </a:r>
            <a:r>
              <a:rPr lang="ru-RU" sz="1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просматриваемость</a:t>
            </a:r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судового хода ограничена. Обнаружение судов происходит на короткой дистанции. Обгон и расхождение судов и составов запрещены.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0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361950" y="3429000"/>
            <a:ext cx="2590800" cy="400110"/>
          </a:xfrm>
          <a:prstGeom prst="wedgeRectCallout">
            <a:avLst>
              <a:gd name="adj1" fmla="val 42924"/>
              <a:gd name="adj2" fmla="val 102958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Обгон и расхождение судов и составов запрещены.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5401477" y="3648642"/>
            <a:ext cx="3279461" cy="1015663"/>
          </a:xfrm>
          <a:prstGeom prst="wedgeRectCallout">
            <a:avLst>
              <a:gd name="adj1" fmla="val 21062"/>
              <a:gd name="adj2" fmla="val -85667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Судовой ход стеснен песчаными отмелями и откосами, на участке действует прижимное течение, </a:t>
            </a:r>
            <a:r>
              <a:rPr lang="ru-RU" sz="1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просматриваемость</a:t>
            </a:r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судового хода ограничена. Обнаружение судов происходит на короткой дистанции. Расхождение и обгон крупнотоннажных судов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Управляющая кнопка: настраиваемая 70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Управляющая кнопка: настраиваемая 71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Управляющая кнопка: настраиваемая 72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Управляющая кнопка: настраиваемая 73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Управляющая кнопка: настраиваемая 74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Управляющая кнопка: настраиваемая 75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Управляющая кнопка: настраиваемая 76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Управляющая кнопка: настраиваемая 77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Управляющая кнопка: настраиваемая 78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Управляющая кнопка: настраиваемая 79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Управляющая кнопка: настраиваемая 80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Управляющая кнопка: настраиваемая 81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Управляющая кнопка: настраиваемая 82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Управляющая кнопка: настраиваемая 83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Управляющая кнопка: настраиваемая 84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Управляющая кнопка: настраиваемая 85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Управляющая кнопка: настраиваемая 86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Управляющая кнопка: настраиваемая 87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Управляющая кнопка: настраиваемая 88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Управляющая кнопка: настраиваемая 89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Управляющая кнопка: настраиваемая 90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Управляющая кнопка: настраиваемая 91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Управляющая кнопка: настраиваемая 92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Управляющая кнопка: настраиваемая 93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Управляющая кнопка: настраиваемая 94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Управляющая кнопка: настраиваемая 95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Управляющая кнопка: настраиваемая 96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Управляющая кнопка: настраиваемая 97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Управляющая кнопка: настраиваемая 98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Управляющая кнопка: настраиваемая 99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Управляющая кнопка: настраиваемая 100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Управляющая кнопка: настраиваемая 101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Управляющая кнопка: настраиваемая 102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Управляющая кнопка: настраиваемая 103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Управляющая кнопка: настраиваемая 104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Управляющая кнопка: настраиваемая 105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Управляющая кнопка: настраиваемая 106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Управляющая кнопка: настраиваемая 107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Управляющая кнопка: настраиваемая 108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Управляющая кнопка: настраиваемая 109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Управляющая кнопка: настраиваемая 110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Управляющая кнопка: настраиваемая 111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Управляющая кнопка: настраиваемая 112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Управляющая кнопка: настраиваемая 113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Управляющая кнопка: настраиваемая 114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Управляющая кнопка: настраиваемая 115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Управляющая кнопка: настраиваемая 116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Управляющая кнопка: настраиваемая 117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Управляющая кнопка: настраиваемая 118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Управляющая кнопка: настраиваемая 119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Управляющая кнопка: настраиваемая 120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Управляющая кнопка: настраиваемая 121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Управляющая кнопка: настраиваемая 122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Управляющая кнопка: настраиваемая 123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Управляющая кнопка: настраиваемая 124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Управляющая кнопка: настраиваемая 125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Управляющая кнопка: настраиваемая 126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Управляющая кнопка: настраиваемая 127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Управляющая кнопка: настраиваемая 128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Управляющая кнопка: настраиваемая 129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Управляющая кнопка: настраиваемая 130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367812" y="3429000"/>
            <a:ext cx="2590800" cy="400110"/>
          </a:xfrm>
          <a:prstGeom prst="wedgeRectCallout">
            <a:avLst>
              <a:gd name="adj1" fmla="val 38512"/>
              <a:gd name="adj2" fmla="val 113274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Обгон и расхождение судов и составов запрещены.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00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487973" y="3429000"/>
            <a:ext cx="2333625" cy="553998"/>
          </a:xfrm>
          <a:prstGeom prst="wedgeRectCallout">
            <a:avLst>
              <a:gd name="adj1" fmla="val 40144"/>
              <a:gd name="adj2" fmla="val 83063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Расхождение и обгон крупнотоннажных судов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520700" y="3386218"/>
            <a:ext cx="2181469" cy="553998"/>
          </a:xfrm>
          <a:prstGeom prst="wedgeRectCallout">
            <a:avLst>
              <a:gd name="adj1" fmla="val 41505"/>
              <a:gd name="adj2" fmla="val 89940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Расхождение и обгон крупнотоннажных судов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5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925513" y="4811681"/>
            <a:ext cx="2333625" cy="400110"/>
          </a:xfrm>
          <a:prstGeom prst="wedgeRectCallout">
            <a:avLst>
              <a:gd name="adj1" fmla="val -19107"/>
              <a:gd name="adj2" fmla="val -145262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Обгон и расхождение судов и составов запрещены.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3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821691" y="4734528"/>
            <a:ext cx="2073910" cy="553998"/>
          </a:xfrm>
          <a:prstGeom prst="wedgeRectCallout">
            <a:avLst>
              <a:gd name="adj1" fmla="val -15678"/>
              <a:gd name="adj2" fmla="val -109893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Расхождение и обгон крупнотоннажных судов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697866" y="3429000"/>
            <a:ext cx="2073910" cy="553998"/>
          </a:xfrm>
          <a:prstGeom prst="wedgeRectCallout">
            <a:avLst>
              <a:gd name="adj1" fmla="val -17056"/>
              <a:gd name="adj2" fmla="val 108215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Расхождение и обгон крупнотоннажных судов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6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583566" y="3429000"/>
            <a:ext cx="2073910" cy="553998"/>
          </a:xfrm>
          <a:prstGeom prst="wedgeRectCallout">
            <a:avLst>
              <a:gd name="adj1" fmla="val -35427"/>
              <a:gd name="adj2" fmla="val 105268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Расхождение и обгон крупнотоннажных судов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12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730104" y="819031"/>
            <a:ext cx="2321559" cy="400110"/>
          </a:xfrm>
          <a:prstGeom prst="wedgeRectCallout">
            <a:avLst>
              <a:gd name="adj1" fmla="val 38107"/>
              <a:gd name="adj2" fmla="val -92504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Обгон и расхождение судов и составов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8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337381" y="1103727"/>
            <a:ext cx="3521710" cy="1015663"/>
          </a:xfrm>
          <a:prstGeom prst="wedgeRectCallout">
            <a:avLst>
              <a:gd name="adj1" fmla="val 22139"/>
              <a:gd name="adj2" fmla="val -91241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Судовой ход стеснен песчаными отмелями и косами, на участке действует прижимное течение, </a:t>
            </a:r>
            <a:r>
              <a:rPr lang="ru-RU" sz="1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просматриваемость</a:t>
            </a:r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судового хода ограничена. Обнаружение судов происходит на короткой дистанции. Расхождение и обгон судов и составов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8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206228" y="1133767"/>
            <a:ext cx="3521710" cy="1015663"/>
          </a:xfrm>
          <a:prstGeom prst="wedgeRectCallout">
            <a:avLst>
              <a:gd name="adj1" fmla="val 30670"/>
              <a:gd name="adj2" fmla="val -90521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Судовой ход стеснен песчаными отмелями и косами, на участке действует прижимное течение, </a:t>
            </a:r>
            <a:r>
              <a:rPr lang="ru-RU" sz="1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просматриваемость</a:t>
            </a:r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судового хода ограничена. Обнаружение судов происходит на короткой дистанции. Расхождение и обгон судов и составов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1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5005088" y="3519161"/>
            <a:ext cx="3049949" cy="400110"/>
          </a:xfrm>
          <a:prstGeom prst="wedgeRectCallout">
            <a:avLst>
              <a:gd name="adj1" fmla="val 29151"/>
              <a:gd name="adj2" fmla="val -120429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Расхождение и обгон крупнотоннажных судов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правляющая кнопка: настраиваемая 66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Управляющая кнопка: настраиваемая 67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Управляющая кнопка: настраиваемая 68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Управляющая кнопка: настраиваемая 69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Управляющая кнопка: настраиваемая 70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Управляющая кнопка: настраиваемая 71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Управляющая кнопка: настраиваемая 72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Управляющая кнопка: настраиваемая 73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Управляющая кнопка: настраиваемая 74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Управляющая кнопка: настраиваемая 75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Управляющая кнопка: настраиваемая 76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Управляющая кнопка: настраиваемая 77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Управляющая кнопка: настраиваемая 78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Управляющая кнопка: настраиваемая 79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Управляющая кнопка: настраиваемая 80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Управляющая кнопка: настраиваемая 81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Управляющая кнопка: настраиваемая 82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Управляющая кнопка: настраиваемая 83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Управляющая кнопка: настраиваемая 84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Управляющая кнопка: настраиваемая 85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Управляющая кнопка: настраиваемая 86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Управляющая кнопка: настраиваемая 87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Управляющая кнопка: настраиваемая 88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Управляющая кнопка: настраиваемая 89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Управляющая кнопка: настраиваемая 90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Управляющая кнопка: настраиваемая 91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Управляющая кнопка: настраиваемая 92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Управляющая кнопка: настраиваемая 93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Управляющая кнопка: настраиваемая 94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Управляющая кнопка: настраиваемая 95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Управляющая кнопка: настраиваемая 96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Управляющая кнопка: настраиваемая 97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Управляющая кнопка: настраиваемая 98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Управляющая кнопка: настраиваемая 99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Управляющая кнопка: настраиваемая 100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Управляющая кнопка: настраиваемая 101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Управляющая кнопка: настраиваемая 102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Управляющая кнопка: настраиваемая 103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Управляющая кнопка: настраиваемая 104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Управляющая кнопка: настраиваемая 105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Управляющая кнопка: настраиваемая 106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Управляющая кнопка: настраиваемая 107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Управляющая кнопка: настраиваемая 108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Управляющая кнопка: настраиваемая 109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Управляющая кнопка: настраиваемая 110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Управляющая кнопка: настраиваемая 111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Управляющая кнопка: настраиваемая 112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Управляющая кнопка: настраиваемая 113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Управляющая кнопка: настраиваемая 114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Управляющая кнопка: настраиваемая 115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Управляющая кнопка: настраиваемая 116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Управляющая кнопка: настраиваемая 117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Управляющая кнопка: настраиваемая 118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Управляющая кнопка: настраиваемая 119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Управляющая кнопка: настраиваемая 120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Управляющая кнопка: настраиваемая 121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Управляющая кнопка: настраиваемая 122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Управляющая кнопка: настраиваемая 123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Управляющая кнопка: настраиваемая 124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Управляющая кнопка: настраиваемая 125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Управляющая кнопка: настраиваемая 126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7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452046" y="1244036"/>
            <a:ext cx="3521710" cy="1015663"/>
          </a:xfrm>
          <a:prstGeom prst="wedgeRectCallout">
            <a:avLst>
              <a:gd name="adj1" fmla="val 25916"/>
              <a:gd name="adj2" fmla="val -97337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Большая кривизна русла и лесистость правого берега ограничивают </a:t>
            </a:r>
            <a:r>
              <a:rPr lang="ru-RU" sz="1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просматриваемость</a:t>
            </a:r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судового хода. У левого берега </a:t>
            </a:r>
            <a:r>
              <a:rPr lang="ru-RU" sz="1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имеютсся</a:t>
            </a:r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подводные и надводные камни. Действует затяжное свальное течение. Расхождение и обгон судов и составов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56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607009" y="1223554"/>
            <a:ext cx="3521710" cy="553998"/>
          </a:xfrm>
          <a:prstGeom prst="wedgeRectCallout">
            <a:avLst>
              <a:gd name="adj1" fmla="val 33042"/>
              <a:gd name="adj2" fmla="val -96736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правого берега имеются каменистые высыпки, действует свальное течение. Расхождение и обгон судов и составов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561975" y="1231614"/>
            <a:ext cx="3609973" cy="553998"/>
          </a:xfrm>
          <a:prstGeom prst="wedgeRectCallout">
            <a:avLst>
              <a:gd name="adj1" fmla="val 33058"/>
              <a:gd name="adj2" fmla="val -110453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левого берега имеются каменистые высыпки, действует свальное течение. Расхождение и обгон судов и составов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746614" y="1509889"/>
            <a:ext cx="3609973" cy="1169551"/>
          </a:xfrm>
          <a:prstGeom prst="wedgeRectCallout">
            <a:avLst>
              <a:gd name="adj1" fmla="val 32003"/>
              <a:gd name="adj2" fmla="val -107702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всем участке имеются левобережные и правобережные каменистые высыпки. Участок с крутыми излучинами, ограниченной </a:t>
            </a:r>
            <a:r>
              <a:rPr lang="ru-RU" sz="1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просматриваемостью</a:t>
            </a:r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судового хода, обнаружение встречных судов происходит на короткой дистанции. Расхождение и обгон судов и составов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892054" y="1547411"/>
            <a:ext cx="3504100" cy="707886"/>
          </a:xfrm>
          <a:prstGeom prst="wedgeRectCallout">
            <a:avLst>
              <a:gd name="adj1" fmla="val 45452"/>
              <a:gd name="adj2" fmla="val -95986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Судовой ход узкий, стесненный песчаными отмелями и косами, имеются каменистые высыпки. Расхождение и обгон судов и составов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1199564" y="1862493"/>
            <a:ext cx="3527528" cy="707886"/>
          </a:xfrm>
          <a:prstGeom prst="wedgeRectCallout">
            <a:avLst>
              <a:gd name="adj1" fmla="val 48420"/>
              <a:gd name="adj2" fmla="val -68037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Вдоль правой кромки судового хода имеются подводные каменистые гряды, действует прижимное течение. Расхождение и обгон судов и составов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6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5271698" y="1417593"/>
            <a:ext cx="3527528" cy="707886"/>
          </a:xfrm>
          <a:prstGeom prst="wedgeRectCallout">
            <a:avLst>
              <a:gd name="adj1" fmla="val -57817"/>
              <a:gd name="adj2" fmla="val 22157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Вдоль правой кромки судового хода каменистые высыпки и действует прижимное течение. Расхождение и обгон судов и составов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5339154" y="1568455"/>
            <a:ext cx="3527528" cy="707886"/>
          </a:xfrm>
          <a:prstGeom prst="wedgeRectCallout">
            <a:avLst>
              <a:gd name="adj1" fmla="val -57817"/>
              <a:gd name="adj2" fmla="val 22157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Вдоль правой кромки судового хода имеются подводные каменистые гряды, действует прижимное течение. Расхождение и обгон судов и составов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5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5358372" y="1658638"/>
            <a:ext cx="3527528" cy="1015663"/>
          </a:xfrm>
          <a:prstGeom prst="wedgeRectCallout">
            <a:avLst>
              <a:gd name="adj1" fmla="val -58242"/>
              <a:gd name="adj2" fmla="val 11875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Большая кривизна русла ограничивает </a:t>
            </a:r>
            <a:r>
              <a:rPr lang="ru-RU" sz="1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просматриваемость</a:t>
            </a:r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судового хода. Судовой ход стеснен правобережной косой, подводными и надводными камнями у левой кромки судового хода. Действует свальное течение. Расхождение и обгон судов и составов не рекомендуется. 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5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1044471" y="2041965"/>
            <a:ext cx="3527528" cy="553998"/>
          </a:xfrm>
          <a:prstGeom prst="wedgeRectCallout">
            <a:avLst>
              <a:gd name="adj1" fmla="val 63506"/>
              <a:gd name="adj2" fmla="val 20353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Просматриваемость</a:t>
            </a:r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судового хода предельно ограничена. Действует прижимное течение. Расхождение и обгон судов и составов запрещено.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6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5479265" y="3542392"/>
            <a:ext cx="2302597" cy="400110"/>
          </a:xfrm>
          <a:prstGeom prst="wedgeRectCallout">
            <a:avLst>
              <a:gd name="adj1" fmla="val 30934"/>
              <a:gd name="adj2" fmla="val -131042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Обгон и расхождение судов и составов запрещены.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правляющая кнопка: настраиваемая 66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Управляющая кнопка: настраиваемая 67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Управляющая кнопка: настраиваемая 68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Управляющая кнопка: настраиваемая 69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Управляющая кнопка: настраиваемая 70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Управляющая кнопка: настраиваемая 71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Управляющая кнопка: настраиваемая 72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Управляющая кнопка: настраиваемая 73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Управляющая кнопка: настраиваемая 74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Управляющая кнопка: настраиваемая 75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Управляющая кнопка: настраиваемая 76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Управляющая кнопка: настраиваемая 77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Управляющая кнопка: настраиваемая 78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Управляющая кнопка: настраиваемая 79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Управляющая кнопка: настраиваемая 80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Управляющая кнопка: настраиваемая 81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Управляющая кнопка: настраиваемая 82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Управляющая кнопка: настраиваемая 83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Управляющая кнопка: настраиваемая 84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Управляющая кнопка: настраиваемая 85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Управляющая кнопка: настраиваемая 86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Управляющая кнопка: настраиваемая 87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Управляющая кнопка: настраиваемая 88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Управляющая кнопка: настраиваемая 89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Управляющая кнопка: настраиваемая 90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Управляющая кнопка: настраиваемая 91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Управляющая кнопка: настраиваемая 92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Управляющая кнопка: настраиваемая 93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Управляющая кнопка: настраиваемая 94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Управляющая кнопка: настраиваемая 95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Управляющая кнопка: настраиваемая 96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Управляющая кнопка: настраиваемая 97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Управляющая кнопка: настраиваемая 98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Управляющая кнопка: настраиваемая 99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Управляющая кнопка: настраиваемая 100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Управляющая кнопка: настраиваемая 101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Управляющая кнопка: настраиваемая 102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Управляющая кнопка: настраиваемая 103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Управляющая кнопка: настраиваемая 104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Управляющая кнопка: настраиваемая 105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Управляющая кнопка: настраиваемая 106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Управляющая кнопка: настраиваемая 107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Управляющая кнопка: настраиваемая 108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Управляющая кнопка: настраиваемая 109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Управляющая кнопка: настраиваемая 110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Управляющая кнопка: настраиваемая 111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Управляющая кнопка: настраиваемая 112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Управляющая кнопка: настраиваемая 113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Управляющая кнопка: настраиваемая 114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Управляющая кнопка: настраиваемая 115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Управляющая кнопка: настраиваемая 116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Управляющая кнопка: настраиваемая 117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Управляющая кнопка: настраиваемая 118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Управляющая кнопка: настраиваемая 119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Управляющая кнопка: настраиваемая 120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Управляющая кнопка: настраиваемая 121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Управляющая кнопка: настраиваемая 122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Управляющая кнопка: настраиваемая 123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Управляющая кнопка: настраиваемая 124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Управляющая кнопка: настраиваемая 125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Управляющая кнопка: настраиваемая 126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5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1044471" y="2184374"/>
            <a:ext cx="3527528" cy="553998"/>
          </a:xfrm>
          <a:prstGeom prst="wedgeRectCallout">
            <a:avLst>
              <a:gd name="adj1" fmla="val 62869"/>
              <a:gd name="adj2" fmla="val 20353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Просматриваемость</a:t>
            </a:r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судового хода предельно ограничена. Действует прижимное течение. Расхождение и обгон судов и составов запрещено.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3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5415738" y="2501832"/>
            <a:ext cx="2485615" cy="400110"/>
          </a:xfrm>
          <a:prstGeom prst="wedgeRectCallout">
            <a:avLst>
              <a:gd name="adj1" fmla="val -59736"/>
              <a:gd name="adj2" fmla="val 15482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Расхождение и обгон судов и составов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5429095" y="2575822"/>
            <a:ext cx="2673089" cy="400110"/>
          </a:xfrm>
          <a:prstGeom prst="wedgeRectCallout">
            <a:avLst>
              <a:gd name="adj1" fmla="val -59736"/>
              <a:gd name="adj2" fmla="val 15482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Расхождение и обгон судов и составов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4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2303647" y="2178582"/>
            <a:ext cx="2673089" cy="400110"/>
          </a:xfrm>
          <a:prstGeom prst="wedgeRectCallout">
            <a:avLst>
              <a:gd name="adj1" fmla="val 45349"/>
              <a:gd name="adj2" fmla="val 108218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Расхождение и обгон судов и составов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9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2275493" y="2219612"/>
            <a:ext cx="2484078" cy="400110"/>
          </a:xfrm>
          <a:prstGeom prst="wedgeRectCallout">
            <a:avLst>
              <a:gd name="adj1" fmla="val 46532"/>
              <a:gd name="adj2" fmla="val 93410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Расхождение и обгон судов и составов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6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1596452" y="2131234"/>
            <a:ext cx="3177915" cy="553998"/>
          </a:xfrm>
          <a:prstGeom prst="wedgeRectCallout">
            <a:avLst>
              <a:gd name="adj1" fmla="val 46532"/>
              <a:gd name="adj2" fmla="val 93410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Судовой ход узкий, стесненный песчаными отмелями и косами. Расхождение и обгон судов и составов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1394084" y="2343226"/>
            <a:ext cx="3177915" cy="553998"/>
          </a:xfrm>
          <a:prstGeom prst="wedgeRectCallout">
            <a:avLst>
              <a:gd name="adj1" fmla="val 50693"/>
              <a:gd name="adj2" fmla="val 76425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Узкий судовой ход и действие сильного прижимного течения. Расхождение и обгон судов и составов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1293971" y="2420159"/>
            <a:ext cx="3177915" cy="553998"/>
          </a:xfrm>
          <a:prstGeom prst="wedgeRectCallout">
            <a:avLst>
              <a:gd name="adj1" fmla="val 52826"/>
              <a:gd name="adj2" fmla="val 74989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Узкий судовой ход и действие сильного прижимного течения. Расхождение и обгон судов и составов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5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1228762" y="2484636"/>
            <a:ext cx="3177915" cy="553998"/>
          </a:xfrm>
          <a:prstGeom prst="wedgeRectCallout">
            <a:avLst>
              <a:gd name="adj1" fmla="val 52826"/>
              <a:gd name="adj2" fmla="val 74989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Узкий судовой ход и действие сильного прижимного течения. Расхождение и обгон судов и составов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7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1358889" y="4940463"/>
            <a:ext cx="2972789" cy="707886"/>
          </a:xfrm>
          <a:prstGeom prst="wedgeRectCallout">
            <a:avLst>
              <a:gd name="adj1" fmla="val 36761"/>
              <a:gd name="adj2" fmla="val -74215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Ограниченная ширина судового хода </a:t>
            </a:r>
            <a:r>
              <a:rPr lang="ru-RU" sz="1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Манычского</a:t>
            </a:r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деривационного канала. Расхождение и обгон судов и составов запрещено.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5371265" y="3584761"/>
            <a:ext cx="2302597" cy="400110"/>
          </a:xfrm>
          <a:prstGeom prst="wedgeRectCallout">
            <a:avLst>
              <a:gd name="adj1" fmla="val 31698"/>
              <a:gd name="adj2" fmla="val -139832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Обгон и расхождение судов и составов запрещены.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правляющая кнопка: настраиваемая 66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Управляющая кнопка: настраиваемая 67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Управляющая кнопка: настраиваемая 68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Управляющая кнопка: настраиваемая 69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Управляющая кнопка: настраиваемая 70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Управляющая кнопка: настраиваемая 71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Управляющая кнопка: настраиваемая 72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Управляющая кнопка: настраиваемая 73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Управляющая кнопка: настраиваемая 74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Управляющая кнопка: настраиваемая 75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Управляющая кнопка: настраиваемая 76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Управляющая кнопка: настраиваемая 77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Управляющая кнопка: настраиваемая 78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Управляющая кнопка: настраиваемая 79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Управляющая кнопка: настраиваемая 80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Управляющая кнопка: настраиваемая 81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Управляющая кнопка: настраиваемая 82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Управляющая кнопка: настраиваемая 83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Управляющая кнопка: настраиваемая 84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Управляющая кнопка: настраиваемая 85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Управляющая кнопка: настраиваемая 86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Управляющая кнопка: настраиваемая 87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Управляющая кнопка: настраиваемая 88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Управляющая кнопка: настраиваемая 89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Управляющая кнопка: настраиваемая 90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Управляющая кнопка: настраиваемая 91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Управляющая кнопка: настраиваемая 92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Управляющая кнопка: настраиваемая 93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Управляющая кнопка: настраиваемая 94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Управляющая кнопка: настраиваемая 95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Управляющая кнопка: настраиваемая 96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Управляющая кнопка: настраиваемая 97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Управляющая кнопка: настраиваемая 98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Управляющая кнопка: настраиваемая 99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Управляющая кнопка: настраиваемая 100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Управляющая кнопка: настраиваемая 101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Управляющая кнопка: настраиваемая 102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Управляющая кнопка: настраиваемая 103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Управляющая кнопка: настраиваемая 104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Управляющая кнопка: настраиваемая 105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Управляющая кнопка: настраиваемая 106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Управляющая кнопка: настраиваемая 107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Управляющая кнопка: настраиваемая 108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Управляющая кнопка: настраиваемая 109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Управляющая кнопка: настраиваемая 110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Управляющая кнопка: настраиваемая 111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Управляющая кнопка: настраиваемая 112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Управляющая кнопка: настраиваемая 113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Управляющая кнопка: настраиваемая 114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Управляющая кнопка: настраиваемая 115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Управляющая кнопка: настраиваемая 116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Управляющая кнопка: настраиваемая 117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Управляющая кнопка: настраиваемая 118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Управляющая кнопка: настраиваемая 119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Управляющая кнопка: настраиваемая 120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Управляющая кнопка: настраиваемая 121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Управляющая кнопка: настраиваемая 122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Управляющая кнопка: настраиваемая 123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Управляющая кнопка: настраиваемая 124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Управляющая кнопка: настраиваемая 125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Управляющая кнопка: настраиваемая 126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383346" y="4894743"/>
            <a:ext cx="3671054" cy="707886"/>
          </a:xfrm>
          <a:prstGeom prst="wedgeRectCallout">
            <a:avLst>
              <a:gd name="adj1" fmla="val 38043"/>
              <a:gd name="adj2" fmla="val -94149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Крутые излучины ограничивают просматривать судового хода. Обнаружение встречного судна происходит на короткой дистанции. Расхождение и обгон судов и составов запрещено.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4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289561" y="4935774"/>
            <a:ext cx="3671054" cy="707886"/>
          </a:xfrm>
          <a:prstGeom prst="wedgeRectCallout">
            <a:avLst>
              <a:gd name="adj1" fmla="val 25222"/>
              <a:gd name="adj2" fmla="val -106365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Крутые излучины ограничивают просматривать судового хода. Обнаружение встречного судна происходит на короткой дистанции. Расхождение и обгон судов и составов запрещено.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52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142437" y="4789551"/>
            <a:ext cx="3671054" cy="400110"/>
          </a:xfrm>
          <a:prstGeom prst="wedgeRectCallout">
            <a:avLst>
              <a:gd name="adj1" fmla="val 12385"/>
              <a:gd name="adj2" fmla="val -156904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Ограниченная ширина судового хода. Расхождение и обгон судов и составов запрещено.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3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5502896" y="3488709"/>
            <a:ext cx="2128828" cy="553998"/>
          </a:xfrm>
          <a:prstGeom prst="wedgeRectCallout">
            <a:avLst>
              <a:gd name="adj1" fmla="val 28809"/>
              <a:gd name="adj2" fmla="val -100011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Расхождение и обгон крупнотоннажных судов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правляющая кнопка: настраиваемая 66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Управляющая кнопка: настраиваемая 67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Управляющая кнопка: настраиваемая 68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Управляющая кнопка: настраиваемая 69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Управляющая кнопка: настраиваемая 70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Управляющая кнопка: настраиваемая 71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Управляющая кнопка: настраиваемая 72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Управляющая кнопка: настраиваемая 73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Управляющая кнопка: настраиваемая 74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Управляющая кнопка: настраиваемая 75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Управляющая кнопка: настраиваемая 76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Управляющая кнопка: настраиваемая 77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Управляющая кнопка: настраиваемая 78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Управляющая кнопка: настраиваемая 79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Управляющая кнопка: настраиваемая 80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Управляющая кнопка: настраиваемая 81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Управляющая кнопка: настраиваемая 82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Управляющая кнопка: настраиваемая 83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Управляющая кнопка: настраиваемая 84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Управляющая кнопка: настраиваемая 85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Управляющая кнопка: настраиваемая 86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Управляющая кнопка: настраиваемая 87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Управляющая кнопка: настраиваемая 88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Управляющая кнопка: настраиваемая 89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Управляющая кнопка: настраиваемая 90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Управляющая кнопка: настраиваемая 91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Управляющая кнопка: настраиваемая 92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Управляющая кнопка: настраиваемая 93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Управляющая кнопка: настраиваемая 94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Управляющая кнопка: настраиваемая 95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Управляющая кнопка: настраиваемая 96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Управляющая кнопка: настраиваемая 97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Управляющая кнопка: настраиваемая 98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Управляющая кнопка: настраиваемая 99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Управляющая кнопка: настраиваемая 100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Управляющая кнопка: настраиваемая 101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Управляющая кнопка: настраиваемая 102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Управляющая кнопка: настраиваемая 103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Управляющая кнопка: настраиваемая 104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Управляющая кнопка: настраиваемая 105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Управляющая кнопка: настраиваемая 106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Управляющая кнопка: настраиваемая 107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Управляющая кнопка: настраиваемая 108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Управляющая кнопка: настраиваемая 109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Управляющая кнопка: настраиваемая 110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Управляющая кнопка: настраиваемая 111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Управляющая кнопка: настраиваемая 112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Управляющая кнопка: настраиваемая 113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Управляющая кнопка: настраиваемая 114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Управляющая кнопка: настраиваемая 115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Управляющая кнопка: настраиваемая 116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Управляющая кнопка: настраиваемая 117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Управляющая кнопка: настраиваемая 118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Управляющая кнопка: настраиваемая 119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Управляющая кнопка: настраиваемая 120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Управляющая кнопка: настраиваемая 121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Управляющая кнопка: настраиваемая 122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Управляющая кнопка: настраиваемая 123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Управляющая кнопка: настраиваемая 124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Управляющая кнопка: настраиваемая 125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Управляющая кнопка: настраиваемая 126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9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5437772" y="3538786"/>
            <a:ext cx="2093797" cy="553998"/>
          </a:xfrm>
          <a:prstGeom prst="wedgeRectCallout">
            <a:avLst>
              <a:gd name="adj1" fmla="val 29741"/>
              <a:gd name="adj2" fmla="val -108196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Расхождение и обгон крупнотоннажных судов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4000" sy="6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5689818" y="3491894"/>
            <a:ext cx="2093797" cy="553998"/>
          </a:xfrm>
          <a:prstGeom prst="wedgeRectCallout">
            <a:avLst>
              <a:gd name="adj1" fmla="val 12956"/>
              <a:gd name="adj2" fmla="val -96708"/>
            </a:avLst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Расхождение и обгон крупнотоннажных судов не рекомендуется.</a:t>
            </a:r>
            <a:endParaRPr lang="ru-RU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331200" y="3244850"/>
            <a:ext cx="177800" cy="1428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  <a:hlinkHover r:id="rId5" action="ppaction://hlinksldjump"/>
          </p:cNvPr>
          <p:cNvSpPr/>
          <p:nvPr/>
        </p:nvSpPr>
        <p:spPr>
          <a:xfrm rot="849428">
            <a:off x="7512623" y="3212280"/>
            <a:ext cx="395578" cy="174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7241381" y="3104355"/>
            <a:ext cx="54769" cy="1452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7317581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7393781" y="3145631"/>
            <a:ext cx="9763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7169944" y="3145631"/>
            <a:ext cx="45719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7065169" y="3145631"/>
            <a:ext cx="100012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6986129" y="3145631"/>
            <a:ext cx="81897" cy="992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6909929" y="3145631"/>
            <a:ext cx="76200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6805613" y="3145631"/>
            <a:ext cx="10431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  <a:hlinkHover r:id="rId14" action="ppaction://hlinksldjump"/>
          </p:cNvPr>
          <p:cNvSpPr/>
          <p:nvPr/>
        </p:nvSpPr>
        <p:spPr>
          <a:xfrm>
            <a:off x="6603206" y="3145631"/>
            <a:ext cx="159086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  <a:hlinkHover r:id="rId15" action="ppaction://hlinksldjump"/>
          </p:cNvPr>
          <p:cNvSpPr/>
          <p:nvPr/>
        </p:nvSpPr>
        <p:spPr>
          <a:xfrm>
            <a:off x="6555581" y="3145631"/>
            <a:ext cx="47625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  <a:hlinkHover r:id="rId16" action="ppaction://hlinksldjump"/>
          </p:cNvPr>
          <p:cNvSpPr/>
          <p:nvPr/>
        </p:nvSpPr>
        <p:spPr>
          <a:xfrm rot="19729819">
            <a:off x="6208727" y="3186906"/>
            <a:ext cx="295275" cy="11588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  <a:hlinkHover r:id="rId17" action="ppaction://hlinksldjump"/>
          </p:cNvPr>
          <p:cNvSpPr/>
          <p:nvPr/>
        </p:nvSpPr>
        <p:spPr>
          <a:xfrm>
            <a:off x="6147929" y="3298031"/>
            <a:ext cx="85612" cy="12620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  <a:hlinkHover r:id="rId18" action="ppaction://hlinksldjump"/>
          </p:cNvPr>
          <p:cNvSpPr/>
          <p:nvPr/>
        </p:nvSpPr>
        <p:spPr>
          <a:xfrm>
            <a:off x="6057900" y="3316287"/>
            <a:ext cx="90029" cy="1163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  <a:hlinkHover r:id="rId19" action="ppaction://hlinksldjump"/>
          </p:cNvPr>
          <p:cNvSpPr/>
          <p:nvPr/>
        </p:nvSpPr>
        <p:spPr>
          <a:xfrm>
            <a:off x="5951210" y="3316287"/>
            <a:ext cx="85259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hlinkHover r:id="rId20" action="ppaction://hlinksldjump"/>
          </p:cNvPr>
          <p:cNvSpPr/>
          <p:nvPr/>
        </p:nvSpPr>
        <p:spPr>
          <a:xfrm>
            <a:off x="5674479" y="3333750"/>
            <a:ext cx="276848" cy="16906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  <a:hlinkHover r:id="rId21" action="ppaction://hlinksldjump"/>
          </p:cNvPr>
          <p:cNvSpPr/>
          <p:nvPr/>
        </p:nvSpPr>
        <p:spPr>
          <a:xfrm>
            <a:off x="5567907" y="3316287"/>
            <a:ext cx="104166" cy="1484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  <a:hlinkHover r:id="rId22" action="ppaction://hlinksldjump"/>
          </p:cNvPr>
          <p:cNvSpPr/>
          <p:nvPr/>
        </p:nvSpPr>
        <p:spPr>
          <a:xfrm>
            <a:off x="5419227" y="3244850"/>
            <a:ext cx="86183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5318948" y="3221831"/>
            <a:ext cx="100279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hlinkHover r:id="rId24" action="ppaction://hlinksldjump"/>
          </p:cNvPr>
          <p:cNvSpPr/>
          <p:nvPr/>
        </p:nvSpPr>
        <p:spPr>
          <a:xfrm>
            <a:off x="5190540" y="3244850"/>
            <a:ext cx="98229" cy="1259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  <a:hlinkHover r:id="rId25" action="ppaction://hlinksldjump"/>
          </p:cNvPr>
          <p:cNvSpPr/>
          <p:nvPr/>
        </p:nvSpPr>
        <p:spPr>
          <a:xfrm>
            <a:off x="4269581" y="3271838"/>
            <a:ext cx="114300" cy="990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  <a:hlinkHover r:id="rId26" action="ppaction://hlinksldjump"/>
          </p:cNvPr>
          <p:cNvSpPr/>
          <p:nvPr/>
        </p:nvSpPr>
        <p:spPr>
          <a:xfrm>
            <a:off x="4104137" y="3333750"/>
            <a:ext cx="108294" cy="9887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  <a:hlinkHover r:id="rId27" action="ppaction://hlinksldjump"/>
          </p:cNvPr>
          <p:cNvSpPr/>
          <p:nvPr/>
        </p:nvSpPr>
        <p:spPr>
          <a:xfrm>
            <a:off x="3823781" y="3298031"/>
            <a:ext cx="121427" cy="1071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  <a:hlinkHover r:id="rId28" action="ppaction://hlinksldjump"/>
          </p:cNvPr>
          <p:cNvSpPr/>
          <p:nvPr/>
        </p:nvSpPr>
        <p:spPr>
          <a:xfrm>
            <a:off x="3658337" y="3316287"/>
            <a:ext cx="152866" cy="10795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  <a:hlinkHover r:id="rId29" action="ppaction://hlinksldjump"/>
          </p:cNvPr>
          <p:cNvSpPr/>
          <p:nvPr/>
        </p:nvSpPr>
        <p:spPr>
          <a:xfrm>
            <a:off x="3416129" y="3464719"/>
            <a:ext cx="114718" cy="10715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  <a:hlinkHover r:id="rId30" action="ppaction://hlinksldjump"/>
          </p:cNvPr>
          <p:cNvSpPr/>
          <p:nvPr/>
        </p:nvSpPr>
        <p:spPr>
          <a:xfrm>
            <a:off x="3269456" y="3519488"/>
            <a:ext cx="104775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  <a:hlinkHover r:id="rId31" action="ppaction://hlinksldjump"/>
          </p:cNvPr>
          <p:cNvSpPr/>
          <p:nvPr/>
        </p:nvSpPr>
        <p:spPr>
          <a:xfrm>
            <a:off x="2714625" y="399097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  <a:hlinkHover r:id="rId32" action="ppaction://hlinksldjump"/>
          </p:cNvPr>
          <p:cNvSpPr/>
          <p:nvPr/>
        </p:nvSpPr>
        <p:spPr>
          <a:xfrm>
            <a:off x="2614613" y="4083844"/>
            <a:ext cx="92868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  <a:hlinkHover r:id="rId33" action="ppaction://hlinksldjump"/>
          </p:cNvPr>
          <p:cNvSpPr/>
          <p:nvPr/>
        </p:nvSpPr>
        <p:spPr>
          <a:xfrm>
            <a:off x="2536031" y="4119563"/>
            <a:ext cx="61913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  <a:hlinkHover r:id="rId34" action="ppaction://hlinksldjump"/>
          </p:cNvPr>
          <p:cNvSpPr/>
          <p:nvPr/>
        </p:nvSpPr>
        <p:spPr>
          <a:xfrm>
            <a:off x="2443163" y="4160044"/>
            <a:ext cx="90487" cy="738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  <a:hlinkHover r:id="rId35" action="ppaction://hlinksldjump"/>
          </p:cNvPr>
          <p:cNvSpPr/>
          <p:nvPr/>
        </p:nvSpPr>
        <p:spPr>
          <a:xfrm>
            <a:off x="1588294" y="4374356"/>
            <a:ext cx="64294" cy="976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  <a:hlinkHover r:id="rId36" action="ppaction://hlinksldjump"/>
          </p:cNvPr>
          <p:cNvSpPr/>
          <p:nvPr/>
        </p:nvSpPr>
        <p:spPr>
          <a:xfrm>
            <a:off x="1462088" y="4326731"/>
            <a:ext cx="85725" cy="11668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  <a:hlinkHover r:id="rId37" action="ppaction://hlinksldjump"/>
          </p:cNvPr>
          <p:cNvSpPr/>
          <p:nvPr/>
        </p:nvSpPr>
        <p:spPr>
          <a:xfrm>
            <a:off x="1312069" y="4281488"/>
            <a:ext cx="83344" cy="928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  <a:hlinkHover r:id="rId38" action="ppaction://hlinksldjump"/>
          </p:cNvPr>
          <p:cNvSpPr/>
          <p:nvPr/>
        </p:nvSpPr>
        <p:spPr>
          <a:xfrm>
            <a:off x="807244" y="4286250"/>
            <a:ext cx="90487" cy="881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  <a:hlinkHover r:id="rId39" action="ppaction://hlinksldjump"/>
          </p:cNvPr>
          <p:cNvSpPr/>
          <p:nvPr/>
        </p:nvSpPr>
        <p:spPr>
          <a:xfrm>
            <a:off x="2376488" y="4343400"/>
            <a:ext cx="88106" cy="7858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  <a:hlinkHover r:id="rId40" action="ppaction://hlinksldjump"/>
          </p:cNvPr>
          <p:cNvSpPr/>
          <p:nvPr/>
        </p:nvSpPr>
        <p:spPr>
          <a:xfrm rot="1324596">
            <a:off x="2939131" y="4479261"/>
            <a:ext cx="323850" cy="976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  <a:hlinkHover r:id="rId41" action="ppaction://hlinksldjump"/>
          </p:cNvPr>
          <p:cNvSpPr/>
          <p:nvPr/>
        </p:nvSpPr>
        <p:spPr>
          <a:xfrm>
            <a:off x="3530847" y="4502944"/>
            <a:ext cx="186284" cy="14049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  <a:hlinkHover r:id="rId42" action="ppaction://hlinksldjump"/>
          </p:cNvPr>
          <p:cNvSpPr/>
          <p:nvPr/>
        </p:nvSpPr>
        <p:spPr>
          <a:xfrm>
            <a:off x="3864769" y="4667250"/>
            <a:ext cx="130969" cy="12620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  <a:hlinkHover r:id="rId43" action="ppaction://hlinksldjump"/>
          </p:cNvPr>
          <p:cNvSpPr/>
          <p:nvPr/>
        </p:nvSpPr>
        <p:spPr>
          <a:xfrm>
            <a:off x="4505325" y="3145631"/>
            <a:ext cx="95250" cy="457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  <a:hlinkHover r:id="rId44" action="ppaction://hlinksldjump"/>
          </p:cNvPr>
          <p:cNvSpPr/>
          <p:nvPr/>
        </p:nvSpPr>
        <p:spPr>
          <a:xfrm rot="2270522">
            <a:off x="4526033" y="3062924"/>
            <a:ext cx="109538" cy="570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  <a:hlinkHover r:id="rId45" action="ppaction://hlinksldjump"/>
          </p:cNvPr>
          <p:cNvSpPr/>
          <p:nvPr/>
        </p:nvSpPr>
        <p:spPr>
          <a:xfrm rot="18415180">
            <a:off x="4600575" y="2990850"/>
            <a:ext cx="66675" cy="1135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  <a:hlinkHover r:id="rId46" action="ppaction://hlinksldjump"/>
          </p:cNvPr>
          <p:cNvSpPr/>
          <p:nvPr/>
        </p:nvSpPr>
        <p:spPr>
          <a:xfrm>
            <a:off x="4641547" y="2883694"/>
            <a:ext cx="92378" cy="107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  <a:hlinkHover r:id="rId47" action="ppaction://hlinksldjump"/>
          </p:cNvPr>
          <p:cNvSpPr/>
          <p:nvPr/>
        </p:nvSpPr>
        <p:spPr>
          <a:xfrm>
            <a:off x="4641547" y="2759869"/>
            <a:ext cx="106221" cy="714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  <a:hlinkHover r:id="rId48" action="ppaction://hlinksldjump"/>
          </p:cNvPr>
          <p:cNvSpPr/>
          <p:nvPr/>
        </p:nvSpPr>
        <p:spPr>
          <a:xfrm>
            <a:off x="4821460" y="2759869"/>
            <a:ext cx="76146" cy="1238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  <a:hlinkHover r:id="rId49" action="ppaction://hlinksldjump"/>
          </p:cNvPr>
          <p:cNvSpPr/>
          <p:nvPr/>
        </p:nvSpPr>
        <p:spPr>
          <a:xfrm>
            <a:off x="5081588" y="2786063"/>
            <a:ext cx="108952" cy="762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  <a:hlinkHover r:id="rId50" action="ppaction://hlinksldjump"/>
          </p:cNvPr>
          <p:cNvSpPr/>
          <p:nvPr/>
        </p:nvSpPr>
        <p:spPr>
          <a:xfrm>
            <a:off x="5081588" y="2726532"/>
            <a:ext cx="133350" cy="595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  <a:hlinkHover r:id="rId51" action="ppaction://hlinksldjump"/>
          </p:cNvPr>
          <p:cNvSpPr/>
          <p:nvPr/>
        </p:nvSpPr>
        <p:spPr>
          <a:xfrm>
            <a:off x="5005388" y="2521744"/>
            <a:ext cx="104775" cy="857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  <a:hlinkHover r:id="rId52" action="ppaction://hlinksldjump"/>
          </p:cNvPr>
          <p:cNvSpPr/>
          <p:nvPr/>
        </p:nvSpPr>
        <p:spPr>
          <a:xfrm>
            <a:off x="5005388" y="2370139"/>
            <a:ext cx="130676" cy="92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  <a:hlinkHover r:id="rId53" action="ppaction://hlinksldjump"/>
          </p:cNvPr>
          <p:cNvSpPr/>
          <p:nvPr/>
        </p:nvSpPr>
        <p:spPr>
          <a:xfrm>
            <a:off x="4964906" y="2247900"/>
            <a:ext cx="145257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  <a:hlinkHover r:id="rId54" action="ppaction://hlinksldjump"/>
          </p:cNvPr>
          <p:cNvSpPr/>
          <p:nvPr/>
        </p:nvSpPr>
        <p:spPr>
          <a:xfrm>
            <a:off x="4986338" y="2031206"/>
            <a:ext cx="123825" cy="746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  <a:hlinkHover r:id="rId55" action="ppaction://hlinksldjump"/>
          </p:cNvPr>
          <p:cNvSpPr/>
          <p:nvPr/>
        </p:nvSpPr>
        <p:spPr>
          <a:xfrm>
            <a:off x="4938713" y="1911352"/>
            <a:ext cx="98821" cy="7222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  <a:hlinkHover r:id="rId56" action="ppaction://hlinksldjump"/>
          </p:cNvPr>
          <p:cNvSpPr/>
          <p:nvPr/>
        </p:nvSpPr>
        <p:spPr>
          <a:xfrm>
            <a:off x="4662488" y="1695450"/>
            <a:ext cx="85280" cy="47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  <a:hlinkHover r:id="rId57" action="ppaction://hlinksldjump"/>
          </p:cNvPr>
          <p:cNvSpPr/>
          <p:nvPr/>
        </p:nvSpPr>
        <p:spPr>
          <a:xfrm>
            <a:off x="4191000" y="1152525"/>
            <a:ext cx="107156" cy="1285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  <a:hlinkHover r:id="rId58" action="ppaction://hlinksldjump"/>
          </p:cNvPr>
          <p:cNvSpPr/>
          <p:nvPr/>
        </p:nvSpPr>
        <p:spPr>
          <a:xfrm rot="1916280">
            <a:off x="3490139" y="726282"/>
            <a:ext cx="381675" cy="1571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" action="ppaction://noaction" highlightClick="1"/>
            <a:hlinkHover r:id="rId59" action="ppaction://hlinksldjump"/>
          </p:cNvPr>
          <p:cNvSpPr/>
          <p:nvPr/>
        </p:nvSpPr>
        <p:spPr>
          <a:xfrm>
            <a:off x="3473488" y="821531"/>
            <a:ext cx="98387" cy="6905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" action="ppaction://noaction" highlightClick="1"/>
            <a:hlinkHover r:id="rId60" action="ppaction://hlinksldjump"/>
          </p:cNvPr>
          <p:cNvSpPr/>
          <p:nvPr/>
        </p:nvSpPr>
        <p:spPr>
          <a:xfrm>
            <a:off x="3448050" y="888206"/>
            <a:ext cx="114300" cy="84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" action="ppaction://noaction" highlightClick="1"/>
            <a:hlinkHover r:id="rId61" action="ppaction://hlinksldjump"/>
          </p:cNvPr>
          <p:cNvSpPr/>
          <p:nvPr/>
        </p:nvSpPr>
        <p:spPr>
          <a:xfrm>
            <a:off x="3081338" y="659606"/>
            <a:ext cx="100012" cy="11191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  <a:hlinkHover r:id="rId62" action="ppaction://hlinksldjump"/>
          </p:cNvPr>
          <p:cNvSpPr/>
          <p:nvPr/>
        </p:nvSpPr>
        <p:spPr>
          <a:xfrm>
            <a:off x="3012281" y="619125"/>
            <a:ext cx="59532" cy="952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  <a:hlinkHover r:id="rId63" action="ppaction://hlinksldjump"/>
          </p:cNvPr>
          <p:cNvSpPr/>
          <p:nvPr/>
        </p:nvSpPr>
        <p:spPr>
          <a:xfrm>
            <a:off x="2821781" y="592931"/>
            <a:ext cx="81737" cy="833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  <a:hlinkHover r:id="rId64" action="ppaction://hlinksldjump"/>
          </p:cNvPr>
          <p:cNvSpPr/>
          <p:nvPr/>
        </p:nvSpPr>
        <p:spPr>
          <a:xfrm>
            <a:off x="2743200" y="550069"/>
            <a:ext cx="78581" cy="1095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4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671</TotalTime>
  <Words>950</Words>
  <Application>Microsoft Office PowerPoint</Application>
  <PresentationFormat>Экран (4:3)</PresentationFormat>
  <Paragraphs>61</Paragraphs>
  <Slides>62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Мелякова Анастасия Альбертовна</dc:creator>
  <cp:lastModifiedBy>Жирков Денис Вячеславович</cp:lastModifiedBy>
  <cp:revision>42</cp:revision>
  <dcterms:created xsi:type="dcterms:W3CDTF">2025-03-17T10:27:22Z</dcterms:created>
  <dcterms:modified xsi:type="dcterms:W3CDTF">2025-03-27T10:51:56Z</dcterms:modified>
</cp:coreProperties>
</file>